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</p:sldIdLst>
  <p:sldSz cx="12192000" cy="6858000"/>
  <p:notesSz cx="6858000" cy="9144000"/>
  <p:embeddedFontLst>
    <p:embeddedFont>
      <p:font typeface="Calibri Light" panose="020F0302020204030204" pitchFamily="34" charset="0"/>
      <p:regular r:id="rId3"/>
      <p:italic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opperplate Gothic Bold" panose="020E0705020206020404" pitchFamily="34" charset="0"/>
      <p:regular r:id="rId9"/>
    </p:embeddedFont>
    <p:embeddedFont>
      <p:font typeface="Eak Charnchai UNI" panose="020B0604020202020204" charset="-34"/>
      <p:regular r:id="rId10"/>
    </p:embeddedFont>
    <p:embeddedFont>
      <p:font typeface="Angsana New" panose="02020603050405020304" pitchFamily="18" charset="-34"/>
      <p:regular r:id="rId11"/>
      <p:bold r:id="rId12"/>
      <p:italic r:id="rId13"/>
      <p:boldItalic r:id="rId14"/>
    </p:embeddedFont>
    <p:embeddedFont>
      <p:font typeface="Bodoni MT" panose="02070603080606020203" pitchFamily="18" charset="0"/>
      <p:regular r:id="rId15"/>
      <p:bold r:id="rId16"/>
      <p:italic r:id="rId17"/>
      <p:boldItalic r:id="rId18"/>
    </p:embeddedFont>
    <p:embeddedFont>
      <p:font typeface="Cordia New" panose="020B0304020202020204" pitchFamily="34" charset="-34"/>
      <p:regular r:id="rId19"/>
      <p:bold r:id="rId20"/>
      <p:italic r:id="rId21"/>
      <p:boldItalic r:id="rId22"/>
    </p:embeddedFont>
    <p:embeddedFont>
      <p:font typeface="Arial Rounded MT Bold" panose="020F0704030504030204" pitchFamily="34" charset="0"/>
      <p:regular r:id="rId23"/>
    </p:embeddedFont>
    <p:embeddedFont>
      <p:font typeface="Eak Jetarin UNI" panose="020B0604020202020204" charset="-34"/>
      <p:regular r:id="rId24"/>
    </p:embeddedFont>
    <p:embeddedFont>
      <p:font typeface="Britannic Bold" panose="020B0903060703020204" pitchFamily="34" charset="0"/>
      <p:regular r:id="rId25"/>
    </p:embeddedFont>
    <p:embeddedFont>
      <p:font typeface="Century Gothic" panose="020B0502020202090204" pitchFamily="34" charset="0"/>
      <p:bold r:id="rId26"/>
      <p:italic r:id="rId27"/>
      <p:boldItalic r:id="rId28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FF66"/>
    <a:srgbClr val="FF9933"/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6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font" Target="fonts/font16.fntdata"/><Relationship Id="rId26" Type="http://schemas.openxmlformats.org/officeDocument/2006/relationships/font" Target="fonts/font24.fntdata"/><Relationship Id="rId3" Type="http://schemas.openxmlformats.org/officeDocument/2006/relationships/font" Target="fonts/font1.fntdata"/><Relationship Id="rId21" Type="http://schemas.openxmlformats.org/officeDocument/2006/relationships/font" Target="fonts/font19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font" Target="fonts/font15.fntdata"/><Relationship Id="rId25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14.fntdata"/><Relationship Id="rId20" Type="http://schemas.openxmlformats.org/officeDocument/2006/relationships/font" Target="fonts/font1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24" Type="http://schemas.openxmlformats.org/officeDocument/2006/relationships/font" Target="fonts/font22.fntdata"/><Relationship Id="rId32" Type="http://schemas.openxmlformats.org/officeDocument/2006/relationships/tableStyles" Target="tableStyles.xml"/><Relationship Id="rId5" Type="http://schemas.openxmlformats.org/officeDocument/2006/relationships/font" Target="fonts/font3.fntdata"/><Relationship Id="rId15" Type="http://schemas.openxmlformats.org/officeDocument/2006/relationships/font" Target="fonts/font13.fntdata"/><Relationship Id="rId23" Type="http://schemas.openxmlformats.org/officeDocument/2006/relationships/font" Target="fonts/font21.fntdata"/><Relationship Id="rId28" Type="http://schemas.openxmlformats.org/officeDocument/2006/relationships/font" Target="fonts/font26.fntdata"/><Relationship Id="rId10" Type="http://schemas.openxmlformats.org/officeDocument/2006/relationships/font" Target="fonts/font8.fntdata"/><Relationship Id="rId19" Type="http://schemas.openxmlformats.org/officeDocument/2006/relationships/font" Target="fonts/font17.fntdata"/><Relationship Id="rId31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Relationship Id="rId22" Type="http://schemas.openxmlformats.org/officeDocument/2006/relationships/font" Target="fonts/font20.fntdata"/><Relationship Id="rId27" Type="http://schemas.openxmlformats.org/officeDocument/2006/relationships/font" Target="fonts/font2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664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713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183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579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636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5421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913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784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9010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794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963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3B8BC-3EC3-4294-9C12-FB044A6F6F3F}" type="datetimeFigureOut">
              <a:rPr lang="th-TH" smtClean="0"/>
              <a:t>30/11/60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B0FFA-9487-480F-9CD3-784E1DCDFE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809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45" y="4411001"/>
            <a:ext cx="2676906" cy="18386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498" y="1850070"/>
            <a:ext cx="12034496" cy="707886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>
              <a:spcBef>
                <a:spcPts val="50"/>
              </a:spcBef>
            </a:pPr>
            <a:r>
              <a:rPr lang="en-US" sz="2000" b="1" dirty="0" smtClean="0">
                <a:solidFill>
                  <a:srgbClr val="FFFF66"/>
                </a:solidFill>
                <a:effectLst>
                  <a:outerShdw blurRad="50800" dist="38100" dir="2700000" algn="tl" rotWithShape="0">
                    <a:schemeClr val="tx1">
                      <a:alpha val="54000"/>
                    </a:schemeClr>
                  </a:outerShdw>
                </a:effectLst>
                <a:latin typeface="Century Gothic" panose="020B0502020202020204" pitchFamily="34" charset="0"/>
              </a:rPr>
              <a:t>All WD Employees please </a:t>
            </a:r>
            <a:r>
              <a:rPr lang="en-US" sz="2000" b="1" dirty="0">
                <a:solidFill>
                  <a:srgbClr val="FFFF66"/>
                </a:solidFill>
                <a:effectLst>
                  <a:outerShdw blurRad="50800" dist="38100" dir="2700000" algn="tl" rotWithShape="0">
                    <a:schemeClr val="tx1">
                      <a:alpha val="54000"/>
                    </a:schemeClr>
                  </a:outerShdw>
                </a:effectLst>
                <a:latin typeface="Century Gothic" panose="020B0502020202020204" pitchFamily="34" charset="0"/>
              </a:rPr>
              <a:t>kindly be invited to join Innovation Bazaar exhibition booth and creative activities from 4 different business areas: PRB, THO, TPE and BPI HDD, focusing on: </a:t>
            </a:r>
          </a:p>
        </p:txBody>
      </p:sp>
      <p:sp>
        <p:nvSpPr>
          <p:cNvPr id="5" name="Rectangle 4"/>
          <p:cNvSpPr/>
          <p:nvPr/>
        </p:nvSpPr>
        <p:spPr>
          <a:xfrm>
            <a:off x="551130" y="671509"/>
            <a:ext cx="11187947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b="1" spc="-150" dirty="0" smtClean="0">
                <a:solidFill>
                  <a:srgbClr val="FFFF00"/>
                </a:solidFill>
                <a:effectLst>
                  <a:outerShdw blurRad="50800" dist="50800" dir="6840000" algn="ctr" rotWithShape="0">
                    <a:schemeClr val="tx1"/>
                  </a:outerShdw>
                </a:effectLst>
                <a:latin typeface="Copperplate Gothic Bold" panose="020E0705020206020404" pitchFamily="34" charset="0"/>
                <a:cs typeface="Eak Charnchai UNI" panose="02020603050405020304" pitchFamily="18" charset="-34"/>
              </a:rPr>
              <a:t>Innovation Bazaar </a:t>
            </a:r>
            <a:r>
              <a:rPr lang="en-US" b="1" spc="-150" dirty="0" smtClean="0">
                <a:solidFill>
                  <a:srgbClr val="FFFF00"/>
                </a:solidFill>
                <a:effectLst>
                  <a:outerShdw blurRad="50800" dist="50800" dir="6840000" algn="ctr" rotWithShape="0">
                    <a:schemeClr val="tx1"/>
                  </a:outerShdw>
                </a:effectLst>
              </a:rPr>
              <a:t>:  </a:t>
            </a:r>
            <a:r>
              <a:rPr lang="en-US" sz="2600" b="1" spc="-150" dirty="0" smtClean="0">
                <a:solidFill>
                  <a:srgbClr val="FFFF00"/>
                </a:solidFill>
                <a:effectLst>
                  <a:outerShdw blurRad="50800" dist="50800" dir="6840000" algn="ctr" rotWithShape="0">
                    <a:schemeClr val="tx1"/>
                  </a:outerShdw>
                </a:effectLst>
                <a:latin typeface="Copperplate Gothic Bold" panose="020E0705020206020404" pitchFamily="34" charset="0"/>
              </a:rPr>
              <a:t>December </a:t>
            </a:r>
            <a:r>
              <a:rPr lang="en-US" sz="2400" b="1" spc="-150" dirty="0" smtClean="0">
                <a:solidFill>
                  <a:srgbClr val="FFFF00"/>
                </a:solidFill>
                <a:effectLst>
                  <a:outerShdw blurRad="50800" dist="50800" dir="6840000" algn="ctr" rotWithShape="0">
                    <a:schemeClr val="tx1"/>
                  </a:outerShdw>
                </a:effectLst>
                <a:latin typeface="Copperplate Gothic Bold" panose="020E0705020206020404" pitchFamily="34" charset="0"/>
              </a:rPr>
              <a:t>14  - 15,  2017</a:t>
            </a:r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th-TH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</a:rPr>
              <a:t>                                             </a:t>
            </a:r>
            <a:endParaRPr lang="en-US" sz="3200" b="1" dirty="0" smtClean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latin typeface="Eak Jetarin UNI" panose="02020603050405020304" pitchFamily="18" charset="-34"/>
              <a:cs typeface="Eak Jetarin UNI" panose="02020603050405020304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71" y="110666"/>
            <a:ext cx="1507057" cy="1694139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31220" y="4368302"/>
            <a:ext cx="4445978" cy="1938992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66FF33"/>
                </a:solidFill>
                <a:effectLst>
                  <a:outerShdw blurRad="50800" dist="38100" dir="2700000" algn="tl">
                    <a:schemeClr val="tx1">
                      <a:alpha val="62000"/>
                    </a:schemeClr>
                  </a:outerShdw>
                </a:effectLst>
                <a:latin typeface="Bodoni MT" panose="02070603080606020203" pitchFamily="18" charset="0"/>
              </a:rPr>
              <a:t>Creativity and idea contest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66FF33"/>
                </a:solidFill>
                <a:effectLst>
                  <a:outerShdw blurRad="50800" dist="38100" dir="2700000" algn="tl">
                    <a:schemeClr val="tx1">
                      <a:alpha val="62000"/>
                    </a:schemeClr>
                  </a:outerShdw>
                </a:effectLst>
                <a:latin typeface="Bodoni MT" panose="02070603080606020203" pitchFamily="18" charset="0"/>
              </a:rPr>
              <a:t>Exhibition booth creative activities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66FF33"/>
                </a:solidFill>
                <a:effectLst>
                  <a:outerShdw blurRad="50800" dist="38100" dir="2700000" algn="tl">
                    <a:schemeClr val="tx1">
                      <a:alpha val="62000"/>
                    </a:schemeClr>
                  </a:outerShdw>
                </a:effectLst>
                <a:latin typeface="Bodoni MT" panose="02070603080606020203" pitchFamily="18" charset="0"/>
              </a:rPr>
              <a:t>Panel Discussion “ Thai Inventors”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66FF33"/>
                </a:solidFill>
                <a:effectLst>
                  <a:outerShdw blurRad="50800" dist="38100" dir="2700000" algn="tl">
                    <a:schemeClr val="tx1">
                      <a:alpha val="62000"/>
                    </a:schemeClr>
                  </a:outerShdw>
                </a:effectLst>
                <a:latin typeface="Bodoni MT" panose="02070603080606020203" pitchFamily="18" charset="0"/>
              </a:rPr>
              <a:t>Online activities submission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66FF33"/>
                </a:solidFill>
                <a:effectLst>
                  <a:outerShdw blurRad="50800" dist="38100" dir="2700000" algn="tl">
                    <a:schemeClr val="tx1">
                      <a:alpha val="62000"/>
                    </a:schemeClr>
                  </a:outerShdw>
                </a:effectLst>
                <a:latin typeface="Bodoni MT" panose="02070603080606020203" pitchFamily="18" charset="0"/>
              </a:rPr>
              <a:t>“FIN” Concert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66FF33"/>
                </a:solidFill>
                <a:effectLst>
                  <a:outerShdw blurRad="50800" dist="38100" dir="2700000" algn="tl">
                    <a:schemeClr val="tx1">
                      <a:alpha val="62000"/>
                    </a:schemeClr>
                  </a:outerShdw>
                </a:effectLst>
                <a:latin typeface="Bodoni MT" panose="02070603080606020203" pitchFamily="18" charset="0"/>
              </a:rPr>
              <a:t>Lucky draw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5687" y="6236252"/>
            <a:ext cx="11772478" cy="64633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</a:rPr>
              <a:t>For more information, please contact our staff or visit our </a:t>
            </a:r>
            <a:r>
              <a:rPr lang="en-US" sz="1800" b="1" dirty="0" smtClean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</a:rPr>
              <a:t>web site </a:t>
            </a:r>
            <a:r>
              <a:rPr lang="en-US" sz="1800" b="1" dirty="0" smtClean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</a:rPr>
              <a:t>by just scanning QR code above</a:t>
            </a:r>
            <a:r>
              <a:rPr lang="en-US" sz="1800" b="1" dirty="0" smtClean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</a:rPr>
              <a:t>.</a:t>
            </a:r>
          </a:p>
          <a:p>
            <a:r>
              <a:rPr lang="en-US" sz="1800" b="1" dirty="0" smtClean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</a:rPr>
              <a:t>(Online registration/ on line submission is available on the web site)</a:t>
            </a:r>
            <a:endParaRPr lang="th-TH" sz="1800" dirty="0">
              <a:solidFill>
                <a:srgbClr val="FFFF66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90886" y="145333"/>
            <a:ext cx="8508269" cy="52322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latin typeface="Arial Rounded MT Bold" panose="020F0704030504030204" pitchFamily="34" charset="0"/>
              </a:rPr>
              <a:t>     Exhibition Booth and Creative Activity</a:t>
            </a:r>
            <a:endParaRPr lang="th-TH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7498" y="872707"/>
            <a:ext cx="12052742" cy="7694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th-TH" sz="2200" u="sng" dirty="0" smtClean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pperplate Gothic Bold" panose="020E0705020206020404" pitchFamily="34" charset="0"/>
            </a:endParaRPr>
          </a:p>
          <a:p>
            <a:pPr algn="ctr"/>
            <a:r>
              <a:rPr lang="en-US" sz="2200" u="sng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</a:rPr>
              <a:t>THEME: Power Of We. for Limitless Innovation</a:t>
            </a:r>
            <a:endParaRPr lang="en-US" sz="2200" u="sng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7498" y="3928432"/>
            <a:ext cx="11402096" cy="369332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</a:rPr>
              <a:t>There are </a:t>
            </a:r>
            <a:r>
              <a:rPr lang="en-US" sz="1800" b="1" dirty="0" smtClean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</a:rPr>
              <a:t>varieties </a:t>
            </a:r>
            <a:r>
              <a:rPr lang="en-US" sz="18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</a:rPr>
              <a:t>of </a:t>
            </a:r>
            <a:r>
              <a:rPr lang="en-US" sz="1800" b="1" dirty="0" smtClean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</a:rPr>
              <a:t>activities during the 2-day event:</a:t>
            </a:r>
            <a:endParaRPr lang="en-US" sz="1800" b="1" dirty="0">
              <a:solidFill>
                <a:srgbClr val="FFFF6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5687" y="2670228"/>
            <a:ext cx="10101330" cy="1133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defTabSz="1219170">
              <a:spcBef>
                <a:spcPts val="50"/>
              </a:spcBef>
            </a:pPr>
            <a:r>
              <a:rPr lang="en-US" sz="22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ritannic Bold" panose="020B0903060703020204" pitchFamily="34" charset="0"/>
              </a:rPr>
              <a:t>1.</a:t>
            </a:r>
            <a:r>
              <a:rPr lang="th-TH" sz="22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en-US" sz="22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ritannic Bold" panose="020B0903060703020204" pitchFamily="34" charset="0"/>
              </a:rPr>
              <a:t> Advanced </a:t>
            </a:r>
            <a:r>
              <a:rPr lang="en-US" sz="2200" i="1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ritannic Bold" panose="020B0903060703020204" pitchFamily="34" charset="0"/>
              </a:rPr>
              <a:t>Process Technology  </a:t>
            </a:r>
            <a:endParaRPr lang="en-US" sz="2200" dirty="0" smtClean="0">
              <a:solidFill>
                <a:srgbClr val="00B0F0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Britannic Bold" panose="020B0903060703020204" pitchFamily="34" charset="0"/>
            </a:endParaRPr>
          </a:p>
          <a:p>
            <a:pPr lvl="0" defTabSz="1219170">
              <a:spcBef>
                <a:spcPts val="50"/>
              </a:spcBef>
            </a:pPr>
            <a:r>
              <a:rPr lang="en-US" sz="22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ritannic Bold" panose="020B0903060703020204" pitchFamily="34" charset="0"/>
              </a:rPr>
              <a:t>2. </a:t>
            </a:r>
            <a:r>
              <a:rPr lang="en-US" sz="2200" i="1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ritannic Bold" panose="020B0903060703020204" pitchFamily="34" charset="0"/>
              </a:rPr>
              <a:t>Quality</a:t>
            </a:r>
            <a:r>
              <a:rPr lang="en-US" sz="22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ritannic Bold" panose="020B0903060703020204" pitchFamily="34" charset="0"/>
              </a:rPr>
              <a:t>                                    </a:t>
            </a:r>
          </a:p>
          <a:p>
            <a:pPr lvl="0" defTabSz="1219170">
              <a:spcBef>
                <a:spcPts val="50"/>
              </a:spcBef>
            </a:pPr>
            <a:r>
              <a:rPr lang="en-US" sz="2200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ritannic Bold" panose="020B0903060703020204" pitchFamily="34" charset="0"/>
              </a:rPr>
              <a:t>3</a:t>
            </a:r>
            <a:r>
              <a:rPr lang="en-US" sz="2200" dirty="0"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ritannic Bold" panose="020B0903060703020204" pitchFamily="34" charset="0"/>
              </a:rPr>
              <a:t>. </a:t>
            </a:r>
            <a:r>
              <a:rPr lang="en-US" sz="2200" i="1" dirty="0" smtClean="0"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Britannic Bold" panose="020B0903060703020204" pitchFamily="34" charset="0"/>
              </a:rPr>
              <a:t>Operation Excellence</a:t>
            </a:r>
            <a:endParaRPr lang="en-US" sz="2200" dirty="0">
              <a:solidFill>
                <a:srgbClr val="00B0F0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176" y="2668526"/>
            <a:ext cx="2498334" cy="16783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007" y="4411001"/>
            <a:ext cx="1363352" cy="18366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156" y="4411001"/>
            <a:ext cx="3824009" cy="18366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517" y="290893"/>
            <a:ext cx="1289391" cy="12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10748</TotalTime>
  <Words>137</Words>
  <Application>Microsoft Office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4" baseType="lpstr">
      <vt:lpstr>Calibri Light</vt:lpstr>
      <vt:lpstr>Calibri</vt:lpstr>
      <vt:lpstr>Copperplate Gothic Bold</vt:lpstr>
      <vt:lpstr>Eak Charnchai UNI</vt:lpstr>
      <vt:lpstr>Arial</vt:lpstr>
      <vt:lpstr>Angsana New</vt:lpstr>
      <vt:lpstr>Bodoni MT</vt:lpstr>
      <vt:lpstr>Cordia New</vt:lpstr>
      <vt:lpstr>Arial Rounded MT Bold</vt:lpstr>
      <vt:lpstr>Eak Jetarin UNI</vt:lpstr>
      <vt:lpstr>Britannic Bold</vt:lpstr>
      <vt:lpstr>Century Gothic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IImwTodz</dc:creator>
  <cp:lastModifiedBy>Chaiya Thongrattana</cp:lastModifiedBy>
  <cp:revision>101</cp:revision>
  <dcterms:created xsi:type="dcterms:W3CDTF">2017-10-08T14:19:19Z</dcterms:created>
  <dcterms:modified xsi:type="dcterms:W3CDTF">2017-12-07T03:05:49Z</dcterms:modified>
</cp:coreProperties>
</file>